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3">
  <p:sldMasterIdLst>
    <p:sldMasterId id="2147483648" r:id="rId1"/>
    <p:sldMasterId id="2147483649" r:id="rId2"/>
  </p:sldMasterIdLst>
  <p:notesMasterIdLst>
    <p:notesMasterId r:id="rId51"/>
  </p:notesMasterIdLst>
  <p:sldIdLst>
    <p:sldId id="256" r:id="rId3"/>
    <p:sldId id="261" r:id="rId4"/>
    <p:sldId id="392" r:id="rId5"/>
    <p:sldId id="398" r:id="rId6"/>
    <p:sldId id="393" r:id="rId7"/>
    <p:sldId id="394" r:id="rId8"/>
    <p:sldId id="347" r:id="rId9"/>
    <p:sldId id="400" r:id="rId10"/>
    <p:sldId id="383" r:id="rId11"/>
    <p:sldId id="402" r:id="rId12"/>
    <p:sldId id="403" r:id="rId13"/>
    <p:sldId id="401" r:id="rId14"/>
    <p:sldId id="345" r:id="rId15"/>
    <p:sldId id="399" r:id="rId16"/>
    <p:sldId id="346" r:id="rId17"/>
    <p:sldId id="350" r:id="rId18"/>
    <p:sldId id="375" r:id="rId19"/>
    <p:sldId id="348" r:id="rId20"/>
    <p:sldId id="349" r:id="rId21"/>
    <p:sldId id="352" r:id="rId22"/>
    <p:sldId id="377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76" r:id="rId32"/>
    <p:sldId id="397" r:id="rId33"/>
    <p:sldId id="395" r:id="rId34"/>
    <p:sldId id="356" r:id="rId35"/>
    <p:sldId id="396" r:id="rId36"/>
    <p:sldId id="366" r:id="rId37"/>
    <p:sldId id="367" r:id="rId38"/>
    <p:sldId id="370" r:id="rId39"/>
    <p:sldId id="355" r:id="rId40"/>
    <p:sldId id="357" r:id="rId41"/>
    <p:sldId id="359" r:id="rId42"/>
    <p:sldId id="360" r:id="rId43"/>
    <p:sldId id="361" r:id="rId44"/>
    <p:sldId id="368" r:id="rId45"/>
    <p:sldId id="371" r:id="rId46"/>
    <p:sldId id="372" r:id="rId47"/>
    <p:sldId id="373" r:id="rId48"/>
    <p:sldId id="374" r:id="rId49"/>
    <p:sldId id="262" r:id="rId50"/>
  </p:sldIdLst>
  <p:sldSz cx="9906000" cy="6858000" type="A4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Lenoir" initials="CL" lastIdx="3" clrIdx="0">
    <p:extLst>
      <p:ext uri="{19B8F6BF-5375-455C-9EA6-DF929625EA0E}">
        <p15:presenceInfo xmlns:p15="http://schemas.microsoft.com/office/powerpoint/2012/main" userId="S::cedric.lenoir@hes-so.ch::3ef0c3e5-2cb4-4f13-aa2f-f31ab361d4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6" autoAdjust="0"/>
    <p:restoredTop sz="76256" autoAdjust="0"/>
  </p:normalViewPr>
  <p:slideViewPr>
    <p:cSldViewPr>
      <p:cViewPr>
        <p:scale>
          <a:sx n="50" d="100"/>
          <a:sy n="50" d="100"/>
        </p:scale>
        <p:origin x="1646" y="10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0C97263E-7F45-4A9F-9D94-E59898463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50159FA4-55E9-43E1-BD94-989B2125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B81439E5-7895-44C0-A479-52989E7B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57CCAE9B-87E2-4EDC-A931-3DBD3B995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8" name="AutoShape 5">
            <a:extLst>
              <a:ext uri="{FF2B5EF4-FFF2-40B4-BE49-F238E27FC236}">
                <a16:creationId xmlns:a16="http://schemas.microsoft.com/office/drawing/2014/main" id="{B04207C4-B77B-4729-9930-B323987A7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9" name="AutoShape 6">
            <a:extLst>
              <a:ext uri="{FF2B5EF4-FFF2-40B4-BE49-F238E27FC236}">
                <a16:creationId xmlns:a16="http://schemas.microsoft.com/office/drawing/2014/main" id="{6F89B679-74F9-4BFD-9C9D-6B1BBDF66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0" name="Text Box 7">
            <a:extLst>
              <a:ext uri="{FF2B5EF4-FFF2-40B4-BE49-F238E27FC236}">
                <a16:creationId xmlns:a16="http://schemas.microsoft.com/office/drawing/2014/main" id="{2EE3C1C6-931A-4590-B59F-FF83EE0D9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1" name="Text Box 8">
            <a:extLst>
              <a:ext uri="{FF2B5EF4-FFF2-40B4-BE49-F238E27FC236}">
                <a16:creationId xmlns:a16="http://schemas.microsoft.com/office/drawing/2014/main" id="{03AEBB68-3EA9-44F2-BB9D-1C1E208AF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2" name="Rectangle 9">
            <a:extLst>
              <a:ext uri="{FF2B5EF4-FFF2-40B4-BE49-F238E27FC236}">
                <a16:creationId xmlns:a16="http://schemas.microsoft.com/office/drawing/2014/main" id="{AF0024D7-3D2E-44C3-9AA9-F6CB0E3C9F2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4088" y="685800"/>
            <a:ext cx="49403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739DD83A-0E76-4832-8335-A45F4CC07CA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3084" name="Text Box 11">
            <a:extLst>
              <a:ext uri="{FF2B5EF4-FFF2-40B4-BE49-F238E27FC236}">
                <a16:creationId xmlns:a16="http://schemas.microsoft.com/office/drawing/2014/main" id="{F7F67FCE-06E9-4718-A246-3D3A97FE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573F085-CE1B-41C4-A370-9AE9C1BA4F8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fld id="{09A0BFB9-CFF1-4AC3-9E1B-D21FC9351031}" type="slidenum">
              <a:rPr lang="fr-CH" altLang="fr-FR"/>
              <a:pPr/>
              <a:t>‹N°›</a:t>
            </a:fld>
            <a:endParaRPr lang="fr-CH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2">
            <a:extLst>
              <a:ext uri="{FF2B5EF4-FFF2-40B4-BE49-F238E27FC236}">
                <a16:creationId xmlns:a16="http://schemas.microsoft.com/office/drawing/2014/main" id="{81A80B79-0D2D-4E32-9528-AD9D3AA446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E5178DC0-3EE6-4C2A-B62D-A30F4EE3A81E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099" name="Text Box 1">
            <a:extLst>
              <a:ext uri="{FF2B5EF4-FFF2-40B4-BE49-F238E27FC236}">
                <a16:creationId xmlns:a16="http://schemas.microsoft.com/office/drawing/2014/main" id="{6A9734AB-EF47-418E-BC25-AAB08DB7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C920C1B7-FEF4-4B1A-8542-F0D5316483E7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0" name="Text Box 2">
            <a:extLst>
              <a:ext uri="{FF2B5EF4-FFF2-40B4-BE49-F238E27FC236}">
                <a16:creationId xmlns:a16="http://schemas.microsoft.com/office/drawing/2014/main" id="{C2FCDEAF-EF6B-4A25-B071-B3240FCE9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5C1E9FB0-0209-4BA2-A114-B5CF117204F9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1" name="Text Box 3">
            <a:extLst>
              <a:ext uri="{FF2B5EF4-FFF2-40B4-BE49-F238E27FC236}">
                <a16:creationId xmlns:a16="http://schemas.microsoft.com/office/drawing/2014/main" id="{F2D1F021-E8F2-495A-9554-769474166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A3D67940-EEB9-4780-84C2-D1C14EE7F207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2" name="Text Box 4">
            <a:extLst>
              <a:ext uri="{FF2B5EF4-FFF2-40B4-BE49-F238E27FC236}">
                <a16:creationId xmlns:a16="http://schemas.microsoft.com/office/drawing/2014/main" id="{4801A531-163E-4322-89B4-219BE19F9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9F1F068C-4182-456D-84C1-585AD83C9800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3" name="Rectangle 5">
            <a:extLst>
              <a:ext uri="{FF2B5EF4-FFF2-40B4-BE49-F238E27FC236}">
                <a16:creationId xmlns:a16="http://schemas.microsoft.com/office/drawing/2014/main" id="{4D66AE7E-CCC3-43AF-B886-4D8FD6DB09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1887" cy="34210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4" name="Rectangle 6">
            <a:extLst>
              <a:ext uri="{FF2B5EF4-FFF2-40B4-BE49-F238E27FC236}">
                <a16:creationId xmlns:a16="http://schemas.microsoft.com/office/drawing/2014/main" id="{D3708E39-3717-40A1-BE37-ED320DE085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8463" cy="41068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codage se fait en dessus de </a:t>
            </a:r>
            <a:r>
              <a:rPr lang="fr-CH" b="1" dirty="0"/>
              <a:t>l’application</a:t>
            </a:r>
            <a:r>
              <a:rPr lang="fr-CH" dirty="0"/>
              <a:t> (en général FB ou fonctions fournies par le fabricant)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22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458420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Les fonctions que vous utilisez pour la programmation</a:t>
            </a:r>
          </a:p>
          <a:p>
            <a:r>
              <a:rPr lang="fr-CH" dirty="0"/>
              <a:t>Le nom du FB est fictif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23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225593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 exemple codage des données (Cryptage) mise en forme (Créer des  trames de bytes)</a:t>
            </a:r>
          </a:p>
          <a:p>
            <a:r>
              <a:rPr lang="fr-CH" dirty="0"/>
              <a:t>La couche présentation est chargée du codage des données applicatives. Les couches 1 à 5 transportent des octets bruts sans se préoccuper de leur signification. Mais ce qui doit être transporté en pratique, c'est du texte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24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440972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Synchronisation (</a:t>
            </a:r>
            <a:r>
              <a:rPr lang="fr-CH" dirty="0" err="1"/>
              <a:t>Send</a:t>
            </a:r>
            <a:r>
              <a:rPr lang="fr-CH" dirty="0"/>
              <a:t>, </a:t>
            </a:r>
            <a:r>
              <a:rPr lang="fr-CH" dirty="0" err="1"/>
              <a:t>acknowledge</a:t>
            </a:r>
            <a:r>
              <a:rPr lang="fr-CH" dirty="0"/>
              <a:t>)</a:t>
            </a:r>
          </a:p>
          <a:p>
            <a:r>
              <a:rPr lang="fr-CH" dirty="0"/>
              <a:t>Les deux services originaux de la couche session sont la synchronisation des communications (n'importe quel intervenant peut émettre à tout moment) et la gestion des « transactions ». Un service cependant a été rajouté, c'est un mécanisme de correction des erreurs de traitement par restauration d'un état antérieur connu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25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740177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Synchronisation (</a:t>
            </a:r>
            <a:r>
              <a:rPr lang="fr-CH" dirty="0" err="1"/>
              <a:t>Send</a:t>
            </a:r>
            <a:r>
              <a:rPr lang="fr-CH" dirty="0"/>
              <a:t>, </a:t>
            </a:r>
            <a:r>
              <a:rPr lang="fr-CH" dirty="0" err="1"/>
              <a:t>acknowledge</a:t>
            </a:r>
            <a:r>
              <a:rPr lang="fr-CH" dirty="0"/>
              <a:t>), type de transport</a:t>
            </a:r>
          </a:p>
          <a:p>
            <a:r>
              <a:rPr lang="fr-CH" dirty="0"/>
              <a:t>TCP </a:t>
            </a:r>
            <a:r>
              <a:rPr lang="fr-CH" dirty="0">
                <a:sym typeface="Wingdings" panose="05000000000000000000" pitchFamily="2" charset="2"/>
              </a:rPr>
              <a:t> le récepteur est connu.</a:t>
            </a:r>
          </a:p>
          <a:p>
            <a:r>
              <a:rPr lang="fr-CH" dirty="0">
                <a:sym typeface="Wingdings" panose="05000000000000000000" pitchFamily="2" charset="2"/>
              </a:rPr>
              <a:t>UDP  Sorte de broadcast.</a:t>
            </a:r>
          </a:p>
          <a:p>
            <a:r>
              <a:rPr lang="fr-CH" dirty="0">
                <a:sym typeface="Wingdings" panose="05000000000000000000" pitchFamily="2" charset="2"/>
              </a:rPr>
              <a:t>Le découpage en paquets implique que le temps de propagation n’est pas connu.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26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3105561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 ce niveau, on se fout de ce que l’on transmet, c’est le réseau qui se débrouille.</a:t>
            </a:r>
          </a:p>
          <a:p>
            <a:r>
              <a:rPr lang="fr-CH" dirty="0"/>
              <a:t>Le mécanisme de congestion du réseau (on attend que le réseau soit libre) fait que (comme en couche 4) on ne peut prédire le temps de cycle.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27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4208709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Collisions sur le bus si plusieurs cherchent à envoyer des infos en même temps.</a:t>
            </a:r>
          </a:p>
          <a:p>
            <a:r>
              <a:rPr lang="fr-CH" dirty="0"/>
              <a:t>Vérifie les trames. CRC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28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490138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Clair / On trouve beaucoup de Ethernet, peu de fibre optique.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29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431392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l’exemple de </a:t>
            </a:r>
            <a:r>
              <a:rPr lang="fr-CH" dirty="0" err="1"/>
              <a:t>CaVision</a:t>
            </a:r>
            <a:r>
              <a:rPr lang="fr-CH" dirty="0"/>
              <a:t>. Permet de traiter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30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3033624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Insister sur le fait que l’on peut traiter à 50 kHz, mais pas faire de la régulation à 50 kHz.</a:t>
            </a:r>
          </a:p>
          <a:p>
            <a:r>
              <a:rPr lang="fr-CH" dirty="0"/>
              <a:t>Sans insister, Beckhoff ne peut pas nous dire sans étude particulière combien de canaux on pourrait traiter.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31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374271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Toutes les trames arrivent en même temps.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8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4134686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Dans Ethercat, chaque trame rentre dans le slave (IN) est traitée (reg in/out) frame puis envoyée au slave suivant (Out)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32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332782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33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742613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On ne peut pas faire n’importe quoi au niveau Topologie.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34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323941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Dans sa pub, Ethercat prétend que tout PC peut être transformé en Ethercat. Très partiellement vrai, dépend de Chipset.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36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317899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Est-ce que je peux brancher ce drive pour ajouter un axe sur le robot ?</a:t>
            </a:r>
          </a:p>
          <a:p>
            <a:r>
              <a:rPr lang="fr-CH" dirty="0"/>
              <a:t>Est-ce que je peux utiliser le moteur sur un drive </a:t>
            </a:r>
            <a:r>
              <a:rPr lang="fr-CH" dirty="0" err="1"/>
              <a:t>Rexroth</a:t>
            </a:r>
            <a:r>
              <a:rPr lang="fr-CH" dirty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39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141787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Je veux ajouter un axe C  de type https://www.etel.ch/torque-motors/tmb-plus/, pour avoir une machine 4 axes sur mon robot, que me proposez-vous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40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3085044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Est-ce que je peux acquérir des images en temps réel à 25 Hz pour traitement sur mon PLC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41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152793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Je veux un lecteur RFID de </a:t>
            </a:r>
            <a:r>
              <a:rPr lang="fr-CH" dirty="0" err="1"/>
              <a:t>Contriner</a:t>
            </a:r>
            <a:r>
              <a:rPr lang="fr-CH" dirty="0"/>
              <a:t> pour lire les tags sur mes palettes, comment le brancher sur mon </a:t>
            </a:r>
            <a:r>
              <a:rPr lang="fr-CH"/>
              <a:t>Siemens S7 ?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42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06769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Ici, c’est pour montrer – que le principe du motion control, par exemple la naissance du Sercos, était de pouvoir remplacer des systèmes sur cam par des systèmes sur bus.</a:t>
            </a:r>
            <a:br>
              <a:rPr lang="fr-CH" dirty="0"/>
            </a:br>
            <a:r>
              <a:rPr lang="fr-CH" dirty="0"/>
              <a:t>Le bus doit être synchronisé, mais aussi précis pour que chaque trame soit synchrone.</a:t>
            </a:r>
          </a:p>
          <a:p>
            <a:r>
              <a:rPr lang="fr-CH" dirty="0"/>
              <a:t>Exemple le train. Non seulement on doit faire circuler plusieurs trains sur le réseau, mais on doit garantir qu’ils quittent la gare au même moment.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9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58290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52894-ED61-0FA3-9590-9A2FFCA34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4D3A63-430F-F189-9FA5-F981D949B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6A7022-C5D6-DA51-F637-EEF7F713A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temps d’aller et retour est faible.</a:t>
            </a:r>
          </a:p>
          <a:p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CE0808-1668-2BF8-13E7-4A480614B656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10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21617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0D31B-4F83-C92D-11B3-4C8ABFC8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D68DB18-4AF7-48A5-C1B8-FD5EBB7D9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8A9206-FB44-7B49-D354-0DA2AA2E8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temps d’aller et retour est faible.</a:t>
            </a:r>
          </a:p>
          <a:p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A04319-ABB0-A351-C01B-AC19D33C9360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11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871777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CCEC-725C-B414-ACBD-DCDB5D5B0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0B1BB1-8212-DA7C-0803-1B44D8214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FBF4BF9-348A-B8C1-EB57-DA05EC23B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temps d’aller et retour est faible.</a:t>
            </a:r>
          </a:p>
          <a:p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2DCC8B-3DD0-9339-F611-A32D8C8CF651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12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521637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Ethernet Real-Time est </a:t>
            </a:r>
            <a:r>
              <a:rPr lang="fr-CH" dirty="0" err="1"/>
              <a:t>considér</a:t>
            </a:r>
            <a:r>
              <a:rPr lang="fr-CH" dirty="0"/>
              <a:t> comme un bus de haut niveau.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16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226202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En vert, pas un </a:t>
            </a:r>
            <a:r>
              <a:rPr lang="fr-CH" dirty="0" err="1"/>
              <a:t>Iscochronous</a:t>
            </a:r>
            <a:r>
              <a:rPr lang="fr-CH" dirty="0"/>
              <a:t> Real-Time, Profinet.</a:t>
            </a:r>
            <a:br>
              <a:rPr lang="fr-CH" dirty="0"/>
            </a:br>
            <a:r>
              <a:rPr lang="fr-CH" dirty="0"/>
              <a:t>En rouge Synchro for motion.</a:t>
            </a:r>
          </a:p>
          <a:p>
            <a:r>
              <a:rPr lang="fr-CH" dirty="0"/>
              <a:t>Sur le vert, on  a encore un Modbus TCP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17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4161554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Détails sur le slide suivant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21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19234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7739" y="1122279"/>
            <a:ext cx="7430523" cy="23873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37739" y="3602047"/>
            <a:ext cx="7430523" cy="16565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270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665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75334" y="20161"/>
            <a:ext cx="2225746" cy="6096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69" y="20161"/>
            <a:ext cx="6548958" cy="60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5298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69" y="20161"/>
            <a:ext cx="8905711" cy="16514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8197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7739" y="1122279"/>
            <a:ext cx="7430523" cy="23873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37739" y="3602047"/>
            <a:ext cx="7430523" cy="16565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5042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49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503" y="1710300"/>
            <a:ext cx="8544078" cy="285274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503" y="4589921"/>
            <a:ext cx="8544078" cy="150029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20697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69" y="1604457"/>
            <a:ext cx="4391446" cy="452439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7822" y="1604457"/>
            <a:ext cx="4391446" cy="452439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1846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364574"/>
            <a:ext cx="8544079" cy="132556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2326" y="1681740"/>
            <a:ext cx="4190843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2326" y="2504969"/>
            <a:ext cx="4190843" cy="368436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15092" y="1681740"/>
            <a:ext cx="4211312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15092" y="2504969"/>
            <a:ext cx="4211312" cy="368436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06019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861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42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6967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31990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903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770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0792" y="273851"/>
            <a:ext cx="2228475" cy="58550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69" y="273851"/>
            <a:ext cx="6554417" cy="585500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68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503" y="1710300"/>
            <a:ext cx="8544078" cy="285274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503" y="4589921"/>
            <a:ext cx="8544078" cy="150029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83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68" y="1599416"/>
            <a:ext cx="4387352" cy="4517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3727" y="1599416"/>
            <a:ext cx="4387352" cy="4517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14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364574"/>
            <a:ext cx="8544079" cy="13255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2326" y="1681740"/>
            <a:ext cx="4190843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2326" y="2504969"/>
            <a:ext cx="4190843" cy="3684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15092" y="1681740"/>
            <a:ext cx="4211312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15092" y="2504969"/>
            <a:ext cx="4211312" cy="3684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8534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36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088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40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74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0C57AC39-F5C9-4022-862B-D75095479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0638"/>
            <a:ext cx="8905875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6D34FD5-CAF1-4AA9-9B1B-16D237BE8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05875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pic>
        <p:nvPicPr>
          <p:cNvPr id="1028" name="Image 5">
            <a:extLst>
              <a:ext uri="{FF2B5EF4-FFF2-40B4-BE49-F238E27FC236}">
                <a16:creationId xmlns:a16="http://schemas.microsoft.com/office/drawing/2014/main" id="{9A3C9895-09BF-4A76-A9B8-2657548614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5" y="2746375"/>
            <a:ext cx="497522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19C7E35-6100-47D2-81E9-73C8851E7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38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C5EC31FB-79EA-4C0A-AE14-D69F90580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3"/>
            <a:ext cx="89138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sp>
        <p:nvSpPr>
          <p:cNvPr id="2052" name="Text Box 3">
            <a:extLst>
              <a:ext uri="{FF2B5EF4-FFF2-40B4-BE49-F238E27FC236}">
                <a16:creationId xmlns:a16="http://schemas.microsoft.com/office/drawing/2014/main" id="{35F44116-AD63-4195-BE5E-BA8DB8D1D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6326188"/>
            <a:ext cx="23098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2053" name="Text Box 4">
            <a:extLst>
              <a:ext uri="{FF2B5EF4-FFF2-40B4-BE49-F238E27FC236}">
                <a16:creationId xmlns:a16="http://schemas.microsoft.com/office/drawing/2014/main" id="{19D74955-FFFA-402D-B135-12B1E59F6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963" y="6326188"/>
            <a:ext cx="313848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pic>
        <p:nvPicPr>
          <p:cNvPr id="2054" name="Image 3">
            <a:extLst>
              <a:ext uri="{FF2B5EF4-FFF2-40B4-BE49-F238E27FC236}">
                <a16:creationId xmlns:a16="http://schemas.microsoft.com/office/drawing/2014/main" id="{F1E3C720-6EA6-40A3-99E6-9BFA92C77A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788" y="6149975"/>
            <a:ext cx="5381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Image 5">
            <a:extLst>
              <a:ext uri="{FF2B5EF4-FFF2-40B4-BE49-F238E27FC236}">
                <a16:creationId xmlns:a16="http://schemas.microsoft.com/office/drawing/2014/main" id="{8E7BA89C-B324-47F9-BDC7-D4E670EF76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63" y="260350"/>
            <a:ext cx="237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E6592DC2-B444-4FBA-AC2E-717A30F2D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6292850"/>
            <a:ext cx="2700337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fr-CH" altLang="fr-FR" sz="1200" b="1">
                <a:solidFill>
                  <a:srgbClr val="4C4C4C"/>
                </a:solidFill>
              </a:rPr>
              <a:t>HES-SO Valais-Wallis </a:t>
            </a:r>
          </a:p>
          <a:p>
            <a:pPr eaLnBrk="1" hangingPunct="1">
              <a:lnSpc>
                <a:spcPct val="90000"/>
              </a:lnSpc>
              <a:buSzPct val="100000"/>
            </a:pPr>
            <a:r>
              <a:rPr lang="fr-CH" altLang="fr-FR" sz="1000">
                <a:solidFill>
                  <a:srgbClr val="4C4C4C"/>
                </a:solidFill>
              </a:rPr>
              <a:t>Page </a:t>
            </a:r>
            <a:fld id="{DB88756A-A3D6-4A3B-9709-0BDC96F546A7}" type="slidenum">
              <a:rPr lang="fr-CH" altLang="fr-FR" sz="1000">
                <a:solidFill>
                  <a:srgbClr val="4C4C4C"/>
                </a:solidFill>
              </a:rPr>
              <a:pPr eaLnBrk="1" hangingPunct="1">
                <a:lnSpc>
                  <a:spcPct val="90000"/>
                </a:lnSpc>
                <a:buSzPct val="100000"/>
              </a:pPr>
              <a:t>‹N°›</a:t>
            </a:fld>
            <a:endParaRPr lang="fr-CH" altLang="fr-FR" sz="1000">
              <a:solidFill>
                <a:srgbClr val="4C4C4C"/>
              </a:solidFill>
            </a:endParaRPr>
          </a:p>
        </p:txBody>
      </p:sp>
      <p:pic>
        <p:nvPicPr>
          <p:cNvPr id="2057" name="Image 10">
            <a:extLst>
              <a:ext uri="{FF2B5EF4-FFF2-40B4-BE49-F238E27FC236}">
                <a16:creationId xmlns:a16="http://schemas.microsoft.com/office/drawing/2014/main" id="{5346662F-0458-4A36-9DD2-118F658E17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318250"/>
            <a:ext cx="129698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2pPr>
      <a:lvl3pPr marL="1143000" indent="-228600" algn="l" defTabSz="4492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3pPr>
      <a:lvl4pPr marL="1600200" indent="-228600" algn="l" defTabSz="4492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4pPr>
      <a:lvl5pPr marL="2057400" indent="-228600" algn="l" defTabSz="4492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edric.Lenoir@hevs.ch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contrinex.com/en-ch/collections/rfid-basic/products/1356-mhz-transponder-basic-2000-bytes-020-mm" TargetMode="Externa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F390-F308-4D38-A283-DB78409C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AutB</a:t>
            </a:r>
            <a:r>
              <a:rPr lang="fr-CH" dirty="0"/>
              <a:t>, Base Automation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4E5B1-58DF-E7FE-37B7-E3256501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A82E5-BDBF-3753-019B-43E889BC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Trajectory</a:t>
            </a:r>
            <a:r>
              <a:rPr lang="fr-CH" dirty="0"/>
              <a:t>, position, </a:t>
            </a:r>
            <a:r>
              <a:rPr lang="fr-CH" dirty="0" err="1"/>
              <a:t>velocity</a:t>
            </a:r>
            <a:endParaRPr lang="fr-CH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4E41917-7C5A-A31D-BDD4-E5D42B2E6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95300" y="2220516"/>
            <a:ext cx="4391025" cy="3293268"/>
          </a:xfrm>
          <a:prstGeom prst="rect">
            <a:avLst/>
          </a:prstGeo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247B72D-977F-48F1-8BB8-7ACE94C442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18088" y="2220516"/>
            <a:ext cx="4391025" cy="32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0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50E2F-67D2-944A-AE86-0D216244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BF18A-37CC-A1A3-2809-1F434868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Trajectory</a:t>
            </a:r>
            <a:r>
              <a:rPr lang="fr-CH" dirty="0"/>
              <a:t>, </a:t>
            </a:r>
            <a:r>
              <a:rPr lang="fr-CH" dirty="0" err="1"/>
              <a:t>acceleration</a:t>
            </a:r>
            <a:r>
              <a:rPr lang="fr-CH" dirty="0"/>
              <a:t>, jerk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959C5B3-135F-FC45-7163-1431042109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95300" y="2220516"/>
            <a:ext cx="4391025" cy="3293268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3E6C308-D813-E858-58CA-27AD72E93D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18088" y="2220516"/>
            <a:ext cx="4391025" cy="32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2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71C68-61DE-69A3-3805-3B14A08DC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82324A-4B3D-67C2-F118-7BA5E32D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Low </a:t>
            </a:r>
            <a:r>
              <a:rPr lang="fr-CH" dirty="0" err="1"/>
              <a:t>Latency</a:t>
            </a:r>
            <a:endParaRPr lang="fr-CH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ADA0914-4961-FD4D-502E-E9342E0F6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2206" y="196215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9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9FF5-394E-46FD-AAE5-AB2EDFBC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Réseaux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9396-0520-4574-BC6D-4BF34DF98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Grandes différences selon les processus</a:t>
            </a:r>
          </a:p>
        </p:txBody>
      </p:sp>
      <p:pic>
        <p:nvPicPr>
          <p:cNvPr id="7" name="Picture 6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B74B2E77-ACF6-444E-A3D6-43C9A7709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564904"/>
            <a:ext cx="3570889" cy="2376264"/>
          </a:xfrm>
          <a:prstGeom prst="rect">
            <a:avLst/>
          </a:prstGeom>
        </p:spPr>
      </p:pic>
      <p:pic>
        <p:nvPicPr>
          <p:cNvPr id="9" name="Picture 8" descr="A picture containing building, indoor, several&#10;&#10;Description automatically generated">
            <a:extLst>
              <a:ext uri="{FF2B5EF4-FFF2-40B4-BE49-F238E27FC236}">
                <a16:creationId xmlns:a16="http://schemas.microsoft.com/office/drawing/2014/main" id="{6D888E04-4306-416B-9EEF-E8FD8125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2938648"/>
            <a:ext cx="24384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3E4C7-5733-9385-C823-B7748D5DD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A8C3FC4F-DF15-C9F4-787A-AA6E5F9D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Real-Time dépend du point de vue</a:t>
            </a:r>
            <a:endParaRPr lang="en-GB" dirty="0"/>
          </a:p>
        </p:txBody>
      </p:sp>
      <p:pic>
        <p:nvPicPr>
          <p:cNvPr id="4" name="Espace réservé du contenu 3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727B1516-2C04-CA36-816D-02D50409D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58" y="2014279"/>
            <a:ext cx="8573696" cy="3705742"/>
          </a:xfrm>
        </p:spPr>
      </p:pic>
    </p:spTree>
    <p:extLst>
      <p:ext uri="{BB962C8B-B14F-4D97-AF65-F5344CB8AC3E}">
        <p14:creationId xmlns:p14="http://schemas.microsoft.com/office/powerpoint/2010/main" val="341087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ACE9-B1BF-4E88-9A71-1D688EC7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800" dirty="0"/>
              <a:t>Process – de l’ordre de la seconde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AE7C3A-018D-4CC8-BD49-E7498FDA2E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85" y="1604963"/>
            <a:ext cx="5711242" cy="452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373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Architecture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6B272FC-CCB0-490B-BB40-9DB3D9F8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9" y="1268760"/>
            <a:ext cx="7260558" cy="38884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BE577-ACBF-48ED-90B7-1EBF8C054704}"/>
              </a:ext>
            </a:extLst>
          </p:cNvPr>
          <p:cNvSpPr txBox="1"/>
          <p:nvPr/>
        </p:nvSpPr>
        <p:spPr>
          <a:xfrm>
            <a:off x="4232920" y="5306443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Source: Siemens</a:t>
            </a:r>
          </a:p>
        </p:txBody>
      </p:sp>
    </p:spTree>
    <p:extLst>
      <p:ext uri="{BB962C8B-B14F-4D97-AF65-F5344CB8AC3E}">
        <p14:creationId xmlns:p14="http://schemas.microsoft.com/office/powerpoint/2010/main" val="259835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1E9E1C-A74D-492A-AFB5-B18C924BC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778098"/>
          </a:xfrm>
        </p:spPr>
        <p:txBody>
          <a:bodyPr/>
          <a:lstStyle/>
          <a:p>
            <a:r>
              <a:rPr lang="fr-CH" sz="4000" dirty="0"/>
              <a:t>Labo 23N.411</a:t>
            </a:r>
            <a:endParaRPr lang="en-GB" sz="40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50AA326-5CBE-408C-AC89-764A46036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629" y="1052736"/>
            <a:ext cx="8735484" cy="500459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76D2A37-D72D-280F-A8A9-1EBD403D8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11" t="2232" r="27466" b="26799"/>
          <a:stretch/>
        </p:blipFill>
        <p:spPr>
          <a:xfrm>
            <a:off x="3940922" y="5758967"/>
            <a:ext cx="886252" cy="7200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C43FE-1A31-CC86-B044-5BD5560C2BF4}"/>
              </a:ext>
            </a:extLst>
          </p:cNvPr>
          <p:cNvSpPr/>
          <p:nvPr/>
        </p:nvSpPr>
        <p:spPr>
          <a:xfrm>
            <a:off x="4792821" y="5667826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746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9B96-19C7-4439-A4C5-28743AE1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Histoire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373B-097B-452C-A0AA-8863023A4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Profibus (1989 / quelques </a:t>
            </a:r>
            <a:r>
              <a:rPr lang="fr-CH" dirty="0" err="1"/>
              <a:t>kbits/s</a:t>
            </a:r>
            <a:r>
              <a:rPr lang="fr-CH" dirty="0"/>
              <a:t>)</a:t>
            </a:r>
          </a:p>
          <a:p>
            <a:r>
              <a:rPr lang="fr-CH" dirty="0"/>
              <a:t>Ethernet Real-time (Années 2000 / 100 Mbits/s)</a:t>
            </a:r>
          </a:p>
          <a:p>
            <a:r>
              <a:rPr lang="fr-CH" dirty="0"/>
              <a:t>	Profinet (2003)</a:t>
            </a:r>
          </a:p>
          <a:p>
            <a:r>
              <a:rPr lang="fr-CH" dirty="0"/>
              <a:t>	Ethercat (2006)</a:t>
            </a:r>
          </a:p>
          <a:p>
            <a:r>
              <a:rPr lang="fr-CH" dirty="0"/>
              <a:t>	Sercos (2003)</a:t>
            </a:r>
          </a:p>
          <a:p>
            <a:r>
              <a:rPr lang="fr-CH" dirty="0"/>
              <a:t>Optique Sercos II (1987)</a:t>
            </a:r>
          </a:p>
        </p:txBody>
      </p:sp>
    </p:spTree>
    <p:extLst>
      <p:ext uri="{BB962C8B-B14F-4D97-AF65-F5344CB8AC3E}">
        <p14:creationId xmlns:p14="http://schemas.microsoft.com/office/powerpoint/2010/main" val="49785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EB69-35A0-4E0D-9B6A-5D68F46C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 guerre des réseaux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67CF-3155-4E7D-A30D-F857F911E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choix du bus de terrai est tellement fondamental, que c’est parfois le bus de terrain lui-même qui va conditionner le choix du PLC.</a:t>
            </a:r>
          </a:p>
          <a:p>
            <a:endParaRPr lang="fr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C9AEA-29AB-4BD4-900F-49DFE4FDAFBD}"/>
              </a:ext>
            </a:extLst>
          </p:cNvPr>
          <p:cNvSpPr txBox="1"/>
          <p:nvPr/>
        </p:nvSpPr>
        <p:spPr>
          <a:xfrm>
            <a:off x="4494882" y="2974554"/>
            <a:ext cx="91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www.controlsdrivesautomation.com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450C0-D43D-4102-B971-D9470F6D6E62}"/>
              </a:ext>
            </a:extLst>
          </p:cNvPr>
          <p:cNvSpPr txBox="1"/>
          <p:nvPr/>
        </p:nvSpPr>
        <p:spPr>
          <a:xfrm>
            <a:off x="4459768" y="5443210"/>
            <a:ext cx="441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www.controlsdrivesautomation.com</a:t>
            </a:r>
          </a:p>
        </p:txBody>
      </p:sp>
      <p:pic>
        <p:nvPicPr>
          <p:cNvPr id="8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E49B62F7-40C8-4F0F-B48C-5C340B9D7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2194548"/>
            <a:ext cx="5491268" cy="32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BD82-857C-4BAB-A016-E6F1C80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Cédric Lenoir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4F1EB-0901-4ECF-8744-7BB8FAF31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>
                <a:hlinkClick r:id="rId2"/>
              </a:rPr>
              <a:t>Cedric.Lenoir@hevs.ch</a:t>
            </a:r>
            <a:endParaRPr lang="fr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7B47A-9BA9-41C9-93C9-AA94047AB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6" y="4221087"/>
            <a:ext cx="4190843" cy="1968249"/>
          </a:xfrm>
        </p:spPr>
        <p:txBody>
          <a:bodyPr/>
          <a:lstStyle/>
          <a:p>
            <a:r>
              <a:rPr lang="fr-CH" dirty="0"/>
              <a:t>Keyword</a:t>
            </a:r>
          </a:p>
          <a:p>
            <a:r>
              <a:rPr lang="fr-CH" sz="2000"/>
              <a:t>Ethernet Real-Time</a:t>
            </a:r>
          </a:p>
        </p:txBody>
      </p:sp>
    </p:spTree>
    <p:extLst>
      <p:ext uri="{BB962C8B-B14F-4D97-AF65-F5344CB8AC3E}">
        <p14:creationId xmlns:p14="http://schemas.microsoft.com/office/powerpoint/2010/main" val="3705256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0F70-BE3D-4383-A711-BA7BC52A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9716"/>
          </a:xfrm>
        </p:spPr>
        <p:txBody>
          <a:bodyPr/>
          <a:lstStyle/>
          <a:p>
            <a:r>
              <a:rPr lang="fr-CH" sz="4000" dirty="0"/>
              <a:t>Production and process </a:t>
            </a:r>
            <a:r>
              <a:rPr lang="fr-CH" sz="4000" dirty="0" err="1"/>
              <a:t>level</a:t>
            </a:r>
            <a:r>
              <a:rPr lang="fr-CH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08E4-0F3D-4304-B359-4CFD738B9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Ethernet Real-Time (Profinet)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Profibus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AS-Interface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RS-232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IO-Link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CAN – </a:t>
            </a:r>
            <a:r>
              <a:rPr lang="fr-CH" dirty="0" err="1"/>
              <a:t>CanOpen</a:t>
            </a:r>
            <a:endParaRPr lang="fr-C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 err="1"/>
              <a:t>DeviceNet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62361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Standard OSI Model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E843058-A152-1045-D0CA-5B03955A53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2625" y="3206933"/>
            <a:ext cx="4191000" cy="2280871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20C2FD-629F-278B-B4DD-A2566646E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Standard OSI Model</a:t>
            </a:r>
            <a:endParaRPr lang="en-GB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7EF3EC1-20D9-4679-8864-6F6FBF7FBD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014913" y="2522913"/>
            <a:ext cx="4211637" cy="36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63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Réseau sur base TCP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8D965E7-866C-79EF-2440-E4B9103A7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6897" y="1727269"/>
            <a:ext cx="7870618" cy="42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88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7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fr-CH" dirty="0"/>
              <a:t>Véritable interface entre le réseau et le programme d’application, dotée de </a:t>
            </a:r>
            <a:r>
              <a:rPr lang="fr-CH" b="1" dirty="0">
                <a:solidFill>
                  <a:srgbClr val="FF0000"/>
                </a:solidFill>
              </a:rPr>
              <a:t>commandes</a:t>
            </a:r>
            <a:r>
              <a:rPr lang="fr-CH" dirty="0"/>
              <a:t> applicatives, lecture, écriture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E96A1-5FF3-E046-6EAA-05C84ACD0156}"/>
              </a:ext>
            </a:extLst>
          </p:cNvPr>
          <p:cNvSpPr/>
          <p:nvPr/>
        </p:nvSpPr>
        <p:spPr>
          <a:xfrm>
            <a:off x="435526" y="1772816"/>
            <a:ext cx="6019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FB_SendViaUdp</a:t>
            </a:r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4767C4-2328-2F43-9D75-1BA9CC099D9C}"/>
              </a:ext>
            </a:extLst>
          </p:cNvPr>
          <p:cNvSpPr/>
          <p:nvPr/>
        </p:nvSpPr>
        <p:spPr>
          <a:xfrm>
            <a:off x="4374245" y="4791372"/>
            <a:ext cx="199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497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6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dirty="0"/>
              <a:t>Représentation, </a:t>
            </a:r>
            <a:r>
              <a:rPr lang="fr-CH" b="1" dirty="0">
                <a:solidFill>
                  <a:srgbClr val="FF0000"/>
                </a:solidFill>
              </a:rPr>
              <a:t>codage</a:t>
            </a:r>
            <a:r>
              <a:rPr lang="fr-CH" dirty="0"/>
              <a:t>, des données en vue de permettre leur analyse et interprétation par la couche suivante.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759295-05FC-95EC-C035-01C88EF1F8F2}"/>
              </a:ext>
            </a:extLst>
          </p:cNvPr>
          <p:cNvSpPr/>
          <p:nvPr/>
        </p:nvSpPr>
        <p:spPr>
          <a:xfrm>
            <a:off x="137010" y="4941168"/>
            <a:ext cx="92381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001001101100… ↔ Bonjour !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3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5 Session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dirty="0"/>
              <a:t>Etablissement et libération de liaison temporaire entre stations. </a:t>
            </a:r>
            <a:r>
              <a:rPr lang="fr-CH" b="1" dirty="0">
                <a:solidFill>
                  <a:srgbClr val="FF0000"/>
                </a:solidFill>
              </a:rPr>
              <a:t>Synchronisation</a:t>
            </a:r>
            <a:r>
              <a:rPr lang="fr-CH" dirty="0"/>
              <a:t> et communication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851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4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dirty="0"/>
              <a:t>Gestion de la transmission par la couche 5, erreur d’acheminement, </a:t>
            </a:r>
            <a:r>
              <a:rPr lang="fr-CH" b="1" dirty="0"/>
              <a:t>découpage en paquets</a:t>
            </a:r>
            <a:r>
              <a:rPr lang="fr-CH" dirty="0"/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232870-6BA6-DC60-E67D-0EBF478798C0}"/>
              </a:ext>
            </a:extLst>
          </p:cNvPr>
          <p:cNvSpPr/>
          <p:nvPr/>
        </p:nvSpPr>
        <p:spPr>
          <a:xfrm>
            <a:off x="1069504" y="1844824"/>
            <a:ext cx="4019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</a:t>
            </a:r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</a:t>
            </a:r>
            <a:r>
              <a:rPr lang="fr-FR" sz="54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UDP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946E5-A151-6F35-51EF-2312EED4F779}"/>
              </a:ext>
            </a:extLst>
          </p:cNvPr>
          <p:cNvSpPr/>
          <p:nvPr/>
        </p:nvSpPr>
        <p:spPr>
          <a:xfrm>
            <a:off x="3218559" y="4791372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 </a:t>
            </a:r>
            <a:r>
              <a:rPr lang="fr-FR" sz="54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</a:t>
            </a:r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340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3 Réseau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dirty="0"/>
              <a:t>Etablissement et libération de liaison, mise en œuvre de </a:t>
            </a:r>
            <a:r>
              <a:rPr lang="fr-CH" b="1" dirty="0">
                <a:solidFill>
                  <a:srgbClr val="FF0000"/>
                </a:solidFill>
              </a:rPr>
              <a:t>mécanismes pour éviter la congestion du réseau</a:t>
            </a:r>
            <a:r>
              <a:rPr lang="fr-CH" dirty="0"/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FEA30C-0AF2-D344-C0A6-ECC13908598A}"/>
              </a:ext>
            </a:extLst>
          </p:cNvPr>
          <p:cNvSpPr/>
          <p:nvPr/>
        </p:nvSpPr>
        <p:spPr>
          <a:xfrm>
            <a:off x="848544" y="1844824"/>
            <a:ext cx="5763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IP… 192.168.0.33</a:t>
            </a:r>
          </a:p>
        </p:txBody>
      </p:sp>
    </p:spTree>
    <p:extLst>
      <p:ext uri="{BB962C8B-B14F-4D97-AF65-F5344CB8AC3E}">
        <p14:creationId xmlns:p14="http://schemas.microsoft.com/office/powerpoint/2010/main" val="364519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2 Liaison de donnée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b="1" dirty="0">
                <a:solidFill>
                  <a:srgbClr val="FF0000"/>
                </a:solidFill>
              </a:rPr>
              <a:t>Gestion des règles d’accès au bus </a:t>
            </a:r>
            <a:r>
              <a:rPr lang="fr-CH" dirty="0"/>
              <a:t>(Medium Access Control, MAC) et de sécurisation des échanges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5280B-F543-6D06-6375-99367A04D3DE}"/>
              </a:ext>
            </a:extLst>
          </p:cNvPr>
          <p:cNvSpPr/>
          <p:nvPr/>
        </p:nvSpPr>
        <p:spPr>
          <a:xfrm>
            <a:off x="1136576" y="4791372"/>
            <a:ext cx="81868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discard</a:t>
            </a: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5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malformed</a:t>
            </a: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frames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6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1 Physique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Caractéristiques mécaniques, électriques et fonctionnelles de la liaison, </a:t>
            </a:r>
            <a:r>
              <a:rPr lang="fr-CH" b="1" dirty="0">
                <a:solidFill>
                  <a:schemeClr val="tx1"/>
                </a:solidFill>
              </a:rPr>
              <a:t>connectique</a:t>
            </a:r>
            <a:r>
              <a:rPr lang="fr-CH" dirty="0">
                <a:solidFill>
                  <a:schemeClr val="tx1"/>
                </a:solidFill>
              </a:rPr>
              <a:t>, codage et débit des signaux.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5280B-F543-6D06-6375-99367A04D3DE}"/>
              </a:ext>
            </a:extLst>
          </p:cNvPr>
          <p:cNvSpPr/>
          <p:nvPr/>
        </p:nvSpPr>
        <p:spPr>
          <a:xfrm>
            <a:off x="4880992" y="1772816"/>
            <a:ext cx="2031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RJ</a:t>
            </a: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-45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6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CDC5089-3A59-032A-59F3-D24AD6A9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Planification fin du semestre</a:t>
            </a:r>
            <a:endParaRPr lang="en-GB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CB1A4FE-B653-62B2-D5B1-0805D313C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Semaine 12 – Ethernet Real-Time </a:t>
            </a:r>
            <a:r>
              <a:rPr lang="fr-CH" dirty="0" err="1"/>
              <a:t>Why</a:t>
            </a:r>
            <a:r>
              <a:rPr lang="fr-CH" dirty="0"/>
              <a:t> ?</a:t>
            </a:r>
          </a:p>
          <a:p>
            <a:r>
              <a:rPr lang="fr-CH" dirty="0"/>
              <a:t>Semaine 13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400" dirty="0"/>
              <a:t>Evaluation cours 30 min.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400" dirty="0"/>
              <a:t>Revue du semestre avec notions de URS/FS/SDS / Tests.</a:t>
            </a:r>
          </a:p>
          <a:p>
            <a:pPr marL="0" indent="0"/>
            <a:r>
              <a:rPr lang="fr-CH" dirty="0"/>
              <a:t>Semaine 14 – 2</a:t>
            </a:r>
            <a:r>
              <a:rPr lang="fr-CH" baseline="30000" dirty="0"/>
              <a:t>ème</a:t>
            </a:r>
            <a:r>
              <a:rPr lang="fr-CH" dirty="0"/>
              <a:t> évaluation</a:t>
            </a:r>
          </a:p>
          <a:p>
            <a:pPr marL="0" indent="0"/>
            <a:r>
              <a:rPr lang="fr-CH" dirty="0"/>
              <a:t>Semaine 15 Node-RED and OPC-UA</a:t>
            </a:r>
          </a:p>
          <a:p>
            <a:r>
              <a:rPr lang="fr-CH" sz="2400" dirty="0">
                <a:solidFill>
                  <a:srgbClr val="FF0000"/>
                </a:solidFill>
              </a:rPr>
              <a:t>		</a:t>
            </a:r>
            <a:r>
              <a:rPr lang="fr-CH" sz="2400">
                <a:solidFill>
                  <a:srgbClr val="FF0000"/>
                </a:solidFill>
              </a:rPr>
              <a:t>	.pptx en .pdf</a:t>
            </a:r>
            <a:r>
              <a:rPr lang="fr-CH" sz="2400" dirty="0">
                <a:solidFill>
                  <a:srgbClr val="FF0000"/>
                </a:solidFill>
              </a:rPr>
              <a:t> dans Module 11 / Documentation</a:t>
            </a:r>
            <a:r>
              <a:rPr lang="fr-CH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92841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1781-883E-41B1-932E-C2A1B60E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Digital Signal </a:t>
            </a:r>
            <a:r>
              <a:rPr lang="fr-CH" dirty="0" err="1"/>
              <a:t>Processing</a:t>
            </a:r>
            <a:endParaRPr lang="en-GB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1CB35CC-FF49-4FFD-87BF-9F27957A0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3789040"/>
            <a:ext cx="3112927" cy="219628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DC936F4-D766-4542-BC02-4A5148463DE7}"/>
              </a:ext>
            </a:extLst>
          </p:cNvPr>
          <p:cNvSpPr txBox="1"/>
          <p:nvPr/>
        </p:nvSpPr>
        <p:spPr>
          <a:xfrm>
            <a:off x="776536" y="1844824"/>
            <a:ext cx="495446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Fastest cycle in Real Time (For Profinet)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741942A-8C05-411F-996C-BE8BC9BEFAC5}"/>
                  </a:ext>
                </a:extLst>
              </p:cNvPr>
              <p:cNvSpPr txBox="1"/>
              <p:nvPr/>
            </p:nvSpPr>
            <p:spPr>
              <a:xfrm>
                <a:off x="4939252" y="1899907"/>
                <a:ext cx="2331751" cy="756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741942A-8C05-411F-996C-BE8BC9BEF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252" y="1899907"/>
                <a:ext cx="2331751" cy="756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11830DCB-C7F6-4F06-83E1-D38AC4B06297}"/>
              </a:ext>
            </a:extLst>
          </p:cNvPr>
          <p:cNvSpPr txBox="1"/>
          <p:nvPr/>
        </p:nvSpPr>
        <p:spPr>
          <a:xfrm>
            <a:off x="776536" y="2960390"/>
            <a:ext cx="495446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31.25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µ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cycle time 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32 kHz sampling rate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9AF89BC-CB41-4816-9BF8-E4D4B45E3893}"/>
                  </a:ext>
                </a:extLst>
              </p:cNvPr>
              <p:cNvSpPr txBox="1"/>
              <p:nvPr/>
            </p:nvSpPr>
            <p:spPr>
              <a:xfrm>
                <a:off x="5313040" y="2817697"/>
                <a:ext cx="2591462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9AF89BC-CB41-4816-9BF8-E4D4B45E3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2817697"/>
                <a:ext cx="2591462" cy="668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9E8DB984-60F3-4B87-95D9-079BBA09BAC5}"/>
              </a:ext>
            </a:extLst>
          </p:cNvPr>
          <p:cNvSpPr txBox="1"/>
          <p:nvPr/>
        </p:nvSpPr>
        <p:spPr>
          <a:xfrm>
            <a:off x="776536" y="3570147"/>
            <a:ext cx="495446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Selon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Nyquist-Shannon 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16kHz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3D07460-41CB-4497-838D-C1322D6BDDA6}"/>
              </a:ext>
            </a:extLst>
          </p:cNvPr>
          <p:cNvSpPr txBox="1"/>
          <p:nvPr/>
        </p:nvSpPr>
        <p:spPr>
          <a:xfrm>
            <a:off x="801389" y="4207300"/>
            <a:ext cx="495446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Isochronous real time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CF4B1D-0737-405E-90F0-ACDB073BC7AB}"/>
              </a:ext>
            </a:extLst>
          </p:cNvPr>
          <p:cNvSpPr txBox="1"/>
          <p:nvPr/>
        </p:nvSpPr>
        <p:spPr>
          <a:xfrm>
            <a:off x="776536" y="4844453"/>
            <a:ext cx="495446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Synchronous data transfer always ensures equidistant sampling</a:t>
            </a:r>
            <a:endParaRPr lang="en-GB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718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C6A5-E06A-D593-3EF9-DE0354C2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Un exemple: </a:t>
            </a:r>
            <a:r>
              <a:rPr lang="fr-CH" dirty="0" err="1"/>
              <a:t>CaVision</a:t>
            </a:r>
            <a:endParaRPr lang="fr-C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8FD30E-CEF6-2CF8-8C04-3F4CDB8A5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5127" y="1946744"/>
            <a:ext cx="5694158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65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EF92-E740-49DF-A156-64B67F7E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Mécanisme Ethercat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9B865FA-1261-AE8F-DE09-9346BE1FB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dirty="0">
                <a:effectLst/>
                <a:latin typeface="Arial" panose="020B0604020202020204" pitchFamily="34" charset="0"/>
              </a:rPr>
              <a:t>EtherCAT embeds its payload in a standard Ethernet frame. The EtherCAT frame is identified with the Identifier (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Ox88A4</a:t>
            </a:r>
            <a:r>
              <a:rPr lang="en-GB" sz="1200" dirty="0">
                <a:effectLst/>
                <a:latin typeface="Arial" panose="020B0604020202020204" pitchFamily="34" charset="0"/>
              </a:rPr>
              <a:t>) in the 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EtherType</a:t>
            </a:r>
            <a:r>
              <a:rPr lang="en-GB" sz="1200" dirty="0">
                <a:effectLst/>
                <a:latin typeface="Arial" panose="020B0604020202020204" pitchFamily="34" charset="0"/>
              </a:rPr>
              <a:t> field. Since the EtherCAT protocol is optimized for short cyclic process data, the use of bulky protocol stacks, such as TCP/IP or UDP/IP, can be eliminated.</a:t>
            </a:r>
            <a:endParaRPr lang="en-GB" sz="1200" dirty="0"/>
          </a:p>
        </p:txBody>
      </p:sp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18F7E8D8-9105-742B-1CFF-DC66B0BFF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78" y="2857420"/>
            <a:ext cx="7649643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78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0BE5-A2F0-4E9A-B272-741F8FDA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Sécurité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82950-9476-4693-B73A-15B596491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 majorité des bus temps réel actuels sont maintenant capables d’être utilisés pour le câblage des éléments de sécurité. C’est le protocole qui est sécurisé entre deux points.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EDE5D-64B0-4F22-89D3-E757DD66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28" y="2233280"/>
            <a:ext cx="5145470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66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9EC057-AB4D-34FA-EB6C-57B8DCA5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Topologie</a:t>
            </a:r>
            <a:endParaRPr lang="en-GB" dirty="0"/>
          </a:p>
        </p:txBody>
      </p:sp>
      <p:pic>
        <p:nvPicPr>
          <p:cNvPr id="5" name="Espace réservé du contenu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A266C196-AA6A-3D33-45F5-A14D659A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13" y="2057148"/>
            <a:ext cx="5277587" cy="3620005"/>
          </a:xfr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1E3FFBC-3DD5-87DE-5B5A-925840AFB968}"/>
              </a:ext>
            </a:extLst>
          </p:cNvPr>
          <p:cNvSpPr txBox="1"/>
          <p:nvPr/>
        </p:nvSpPr>
        <p:spPr>
          <a:xfrm>
            <a:off x="848544" y="1406272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1" dirty="0">
                <a:solidFill>
                  <a:srgbClr val="FF0000"/>
                </a:solidFill>
              </a:rPr>
              <a:t>Profinet / Ethercat </a:t>
            </a:r>
            <a:r>
              <a:rPr lang="fr-CH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fr-CH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tree</a:t>
            </a:r>
            <a:r>
              <a:rPr lang="fr-CH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possible</a:t>
            </a:r>
            <a:endParaRPr lang="fr-CH" sz="1400" b="1" dirty="0">
              <a:solidFill>
                <a:srgbClr val="FF0000"/>
              </a:solidFill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1B3CBFF-DFE7-A09D-289A-B11A8BB6BFB6}"/>
              </a:ext>
            </a:extLst>
          </p:cNvPr>
          <p:cNvSpPr txBox="1"/>
          <p:nvPr/>
        </p:nvSpPr>
        <p:spPr>
          <a:xfrm>
            <a:off x="5664697" y="1416050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1" dirty="0">
                <a:solidFill>
                  <a:srgbClr val="FF0000"/>
                </a:solidFill>
              </a:rPr>
              <a:t>Sercos / Powerlink </a:t>
            </a:r>
            <a:r>
              <a:rPr lang="fr-CH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Line </a:t>
            </a:r>
            <a:r>
              <a:rPr lang="fr-CH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only</a:t>
            </a:r>
            <a:r>
              <a:rPr lang="fr-CH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!!!</a:t>
            </a:r>
            <a:endParaRPr lang="fr-CH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8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64C0-F698-4E28-B21D-B1CFE3D9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Typical</a:t>
            </a:r>
            <a:r>
              <a:rPr lang="fr-CH" dirty="0"/>
              <a:t> </a:t>
            </a:r>
            <a:r>
              <a:rPr lang="fr-CH" dirty="0" err="1"/>
              <a:t>EtherCAT</a:t>
            </a:r>
            <a:r>
              <a:rPr lang="fr-CH" sz="2000" dirty="0"/>
              <a:t>®</a:t>
            </a:r>
            <a:r>
              <a:rPr lang="fr-CH" dirty="0"/>
              <a:t>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E195-C20A-4859-87FF-1F228CBD6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Texas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77D47-EABA-41AB-8D9C-563415B64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4" y="2312337"/>
            <a:ext cx="8087232" cy="2233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C6001-B05D-482A-A3D2-C26052A952D3}"/>
              </a:ext>
            </a:extLst>
          </p:cNvPr>
          <p:cNvSpPr txBox="1"/>
          <p:nvPr/>
        </p:nvSpPr>
        <p:spPr>
          <a:xfrm>
            <a:off x="704528" y="4797152"/>
            <a:ext cx="79208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has exactly one master node per network. The master can be implemented on a standard Ethernet media access controller(MAC) without an additional communication processor. This MAC has to provide a full-duplex100 Mbit/s interface. A standard PC with the necessary software can act as an </a:t>
            </a:r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master. Figure1 shows the scheme of a typical </a:t>
            </a:r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network.</a:t>
            </a:r>
            <a:endParaRPr lang="fr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346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B791-C076-41C3-B9C3-E7451F52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PC standard comme Master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991A4-3BEC-4814-9B0A-C5DE3E25BA1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5300" y="1604963"/>
            <a:ext cx="8913813" cy="120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has exactly one master node per network. </a:t>
            </a:r>
            <a:r>
              <a:rPr lang="en-US" sz="1800" b="1" dirty="0">
                <a:solidFill>
                  <a:schemeClr val="tx1"/>
                </a:solidFill>
              </a:rPr>
              <a:t>The master can be implemented on a standard Ethernet media access controller(MAC) without an additional communication processor.</a:t>
            </a:r>
            <a:r>
              <a:rPr lang="en-US" sz="1400" dirty="0">
                <a:solidFill>
                  <a:schemeClr val="tx1"/>
                </a:solidFill>
              </a:rPr>
              <a:t> This MAC has to provide a full-duplex100 Mbit/s interface. A standard PC with the necessary software can act as an </a:t>
            </a:r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master. Figure1 shows the scheme of a typical </a:t>
            </a:r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network</a:t>
            </a:r>
            <a:endParaRPr lang="fr-CH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61217-EA69-4704-8F84-0C4A53B2D5F6}"/>
              </a:ext>
            </a:extLst>
          </p:cNvPr>
          <p:cNvSpPr txBox="1"/>
          <p:nvPr/>
        </p:nvSpPr>
        <p:spPr>
          <a:xfrm>
            <a:off x="776536" y="2990080"/>
            <a:ext cx="302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8000" b="1" dirty="0">
                <a:solidFill>
                  <a:srgbClr val="00B050"/>
                </a:solidFill>
              </a:rPr>
              <a:t>Vrai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221A0-3E6F-4897-81BF-BF2759CEB727}"/>
              </a:ext>
            </a:extLst>
          </p:cNvPr>
          <p:cNvSpPr txBox="1"/>
          <p:nvPr/>
        </p:nvSpPr>
        <p:spPr>
          <a:xfrm>
            <a:off x="3944888" y="3429000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8000" b="1" dirty="0">
                <a:solidFill>
                  <a:srgbClr val="FF0000"/>
                </a:solidFill>
              </a:rPr>
              <a:t>Faux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32B1E-6B20-4F97-9A0A-5225F690432F}"/>
              </a:ext>
            </a:extLst>
          </p:cNvPr>
          <p:cNvSpPr txBox="1"/>
          <p:nvPr/>
        </p:nvSpPr>
        <p:spPr>
          <a:xfrm>
            <a:off x="1640632" y="4752439"/>
            <a:ext cx="8030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8000" b="1" dirty="0">
                <a:solidFill>
                  <a:srgbClr val="0070C0"/>
                </a:solidFill>
              </a:rPr>
              <a:t>Vrai… mais…</a:t>
            </a:r>
          </a:p>
        </p:txBody>
      </p:sp>
    </p:spTree>
    <p:extLst>
      <p:ext uri="{BB962C8B-B14F-4D97-AF65-F5344CB8AC3E}">
        <p14:creationId xmlns:p14="http://schemas.microsoft.com/office/powerpoint/2010/main" val="10231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6E6D-E8C5-452F-8316-25CE6658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Limitation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A52BCD-4114-4471-B56B-9FEF82F48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220" y="2495836"/>
            <a:ext cx="8753712" cy="2420959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D1315CA-D3DA-46F4-928D-861C1603AAD0}"/>
              </a:ext>
            </a:extLst>
          </p:cNvPr>
          <p:cNvCxnSpPr/>
          <p:nvPr/>
        </p:nvCxnSpPr>
        <p:spPr bwMode="auto">
          <a:xfrm>
            <a:off x="2216696" y="2996952"/>
            <a:ext cx="1224136" cy="792088"/>
          </a:xfrm>
          <a:prstGeom prst="bentConnector3">
            <a:avLst>
              <a:gd name="adj1" fmla="val 99798"/>
            </a:avLst>
          </a:prstGeom>
          <a:solidFill>
            <a:srgbClr val="00B8FF"/>
          </a:solidFill>
          <a:ln w="41275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CB78491-BD22-4FEE-AE0A-2A6B46DCDE90}"/>
              </a:ext>
            </a:extLst>
          </p:cNvPr>
          <p:cNvCxnSpPr/>
          <p:nvPr/>
        </p:nvCxnSpPr>
        <p:spPr bwMode="auto">
          <a:xfrm>
            <a:off x="2216696" y="2780928"/>
            <a:ext cx="2735510" cy="1008112"/>
          </a:xfrm>
          <a:prstGeom prst="bentConnector3">
            <a:avLst>
              <a:gd name="adj1" fmla="val 100141"/>
            </a:avLst>
          </a:prstGeom>
          <a:solidFill>
            <a:srgbClr val="00B8FF"/>
          </a:solidFill>
          <a:ln w="41275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A454F7-F1D4-44BA-BD60-AFB4979DDB27}"/>
              </a:ext>
            </a:extLst>
          </p:cNvPr>
          <p:cNvCxnSpPr/>
          <p:nvPr/>
        </p:nvCxnSpPr>
        <p:spPr bwMode="auto">
          <a:xfrm>
            <a:off x="2216696" y="2780928"/>
            <a:ext cx="4296986" cy="1008112"/>
          </a:xfrm>
          <a:prstGeom prst="bentConnector3">
            <a:avLst>
              <a:gd name="adj1" fmla="val 100097"/>
            </a:avLst>
          </a:prstGeom>
          <a:solidFill>
            <a:srgbClr val="00B8FF"/>
          </a:solidFill>
          <a:ln w="41275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101A09-85AA-49BB-9713-3BCB0C9581F0}"/>
              </a:ext>
            </a:extLst>
          </p:cNvPr>
          <p:cNvCxnSpPr/>
          <p:nvPr/>
        </p:nvCxnSpPr>
        <p:spPr bwMode="auto">
          <a:xfrm>
            <a:off x="2216696" y="2780928"/>
            <a:ext cx="5824481" cy="1008112"/>
          </a:xfrm>
          <a:prstGeom prst="bentConnector3">
            <a:avLst>
              <a:gd name="adj1" fmla="val 100041"/>
            </a:avLst>
          </a:prstGeom>
          <a:solidFill>
            <a:srgbClr val="00B8FF"/>
          </a:solidFill>
          <a:ln w="41275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FA543A-C96F-4CA3-96E6-E0E3914DAEF2}"/>
              </a:ext>
            </a:extLst>
          </p:cNvPr>
          <p:cNvSpPr txBox="1"/>
          <p:nvPr/>
        </p:nvSpPr>
        <p:spPr>
          <a:xfrm>
            <a:off x="2216696" y="1196752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9552A0-2A22-49D9-8C30-04DF83781BE6}"/>
              </a:ext>
            </a:extLst>
          </p:cNvPr>
          <p:cNvCxnSpPr/>
          <p:nvPr/>
        </p:nvCxnSpPr>
        <p:spPr bwMode="auto">
          <a:xfrm>
            <a:off x="3584848" y="3933056"/>
            <a:ext cx="936104" cy="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FAE793-32A6-4321-BD75-44318241899D}"/>
              </a:ext>
            </a:extLst>
          </p:cNvPr>
          <p:cNvCxnSpPr/>
          <p:nvPr/>
        </p:nvCxnSpPr>
        <p:spPr bwMode="auto">
          <a:xfrm>
            <a:off x="5241032" y="4293096"/>
            <a:ext cx="864096" cy="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B120187A-354B-46B3-9767-884B8D2D08DE}"/>
              </a:ext>
            </a:extLst>
          </p:cNvPr>
          <p:cNvSpPr/>
          <p:nvPr/>
        </p:nvSpPr>
        <p:spPr bwMode="auto">
          <a:xfrm>
            <a:off x="3800872" y="3645024"/>
            <a:ext cx="504056" cy="576064"/>
          </a:xfrm>
          <a:prstGeom prst="mathMultiply">
            <a:avLst/>
          </a:prstGeom>
          <a:solidFill>
            <a:schemeClr val="tx2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932DFD59-661A-4C87-961D-F02ABECE9152}"/>
              </a:ext>
            </a:extLst>
          </p:cNvPr>
          <p:cNvSpPr/>
          <p:nvPr/>
        </p:nvSpPr>
        <p:spPr bwMode="auto">
          <a:xfrm>
            <a:off x="5452774" y="4005064"/>
            <a:ext cx="504056" cy="576064"/>
          </a:xfrm>
          <a:prstGeom prst="mathMultiply">
            <a:avLst/>
          </a:prstGeom>
          <a:solidFill>
            <a:schemeClr val="tx2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119F0-064B-43F1-BFF8-BD9B0D65C7FD}"/>
              </a:ext>
            </a:extLst>
          </p:cNvPr>
          <p:cNvSpPr txBox="1"/>
          <p:nvPr/>
        </p:nvSpPr>
        <p:spPr>
          <a:xfrm>
            <a:off x="1280592" y="5301208"/>
            <a:ext cx="7344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En général, la communication entre «slave» n’est pas possible ou limitée. </a:t>
            </a:r>
          </a:p>
        </p:txBody>
      </p:sp>
    </p:spTree>
    <p:extLst>
      <p:ext uri="{BB962C8B-B14F-4D97-AF65-F5344CB8AC3E}">
        <p14:creationId xmlns:p14="http://schemas.microsoft.com/office/powerpoint/2010/main" val="3814178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1730-7BDB-42D1-B342-DED8B197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Performance</a:t>
            </a:r>
            <a:endParaRPr lang="fr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D54-A2B2-4100-A829-93367B95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Quitte à rester un peu simpliste: la performance du bus de terrain en « Ethernet Real-Time » peut en général être considérée comme « suffisante » pour autant que la quantité de données transmises en temps réel reste raisonnables.</a:t>
            </a:r>
          </a:p>
          <a:p>
            <a:r>
              <a:rPr lang="fr-CH" sz="2800" kern="50" dirty="0">
                <a:latin typeface="Arial" panose="020B0604020202020204" pitchFamily="34" charset="0"/>
              </a:rPr>
              <a:t>Principales considérations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1800" kern="50" dirty="0">
                <a:latin typeface="Arial" panose="020B0604020202020204" pitchFamily="34" charset="0"/>
              </a:rPr>
              <a:t>Le temps de cycle</a:t>
            </a:r>
          </a:p>
          <a:p>
            <a:r>
              <a:rPr lang="fr-CH" sz="1800" kern="50" dirty="0">
                <a:latin typeface="Arial" panose="020B0604020202020204" pitchFamily="34" charset="0"/>
              </a:rPr>
              <a:t>Les éléments «consommateurs» de débit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1800" kern="50" dirty="0">
                <a:latin typeface="Arial" panose="020B0604020202020204" pitchFamily="34" charset="0"/>
              </a:rPr>
              <a:t>Les moteurs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1800" kern="50" dirty="0">
                <a:latin typeface="Arial" panose="020B0604020202020204" pitchFamily="34" charset="0"/>
              </a:rPr>
              <a:t>Les caméras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1800" kern="50" dirty="0">
                <a:latin typeface="Arial" panose="020B0604020202020204" pitchFamily="34" charset="0"/>
              </a:rPr>
              <a:t>Les modules analogiques</a:t>
            </a:r>
            <a:endParaRPr lang="fr-CH" dirty="0"/>
          </a:p>
        </p:txBody>
      </p:sp>
      <p:pic>
        <p:nvPicPr>
          <p:cNvPr id="5" name="Picture 4" descr="A picture containing indoor, table, worktable, several&#10;&#10;Description automatically generated">
            <a:extLst>
              <a:ext uri="{FF2B5EF4-FFF2-40B4-BE49-F238E27FC236}">
                <a16:creationId xmlns:a16="http://schemas.microsoft.com/office/drawing/2014/main" id="{88EE5BB0-3CA3-4299-8088-5686920CD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16" y="2780927"/>
            <a:ext cx="4330700" cy="2472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94730-4BF7-48C0-92E7-41358CE588DF}"/>
              </a:ext>
            </a:extLst>
          </p:cNvPr>
          <p:cNvSpPr txBox="1"/>
          <p:nvPr/>
        </p:nvSpPr>
        <p:spPr>
          <a:xfrm>
            <a:off x="4592960" y="5733256"/>
            <a:ext cx="4330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IMA </a:t>
            </a:r>
            <a:r>
              <a:rPr lang="fr-CH" sz="1000" dirty="0" err="1">
                <a:solidFill>
                  <a:schemeClr val="tx1"/>
                </a:solidFill>
              </a:rPr>
              <a:t>Medtech</a:t>
            </a:r>
            <a:r>
              <a:rPr lang="fr-CH" sz="1000" dirty="0">
                <a:solidFill>
                  <a:schemeClr val="tx1"/>
                </a:solidFill>
              </a:rPr>
              <a:t>, La Chaux-de-Fonds</a:t>
            </a:r>
          </a:p>
        </p:txBody>
      </p:sp>
    </p:spTree>
    <p:extLst>
      <p:ext uri="{BB962C8B-B14F-4D97-AF65-F5344CB8AC3E}">
        <p14:creationId xmlns:p14="http://schemas.microsoft.com/office/powerpoint/2010/main" val="353836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DE51-87A0-4D8E-9338-0ECCB2BC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Choisir son matériel (1)</a:t>
            </a:r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639052-6FD3-4C08-9957-68356704F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207469"/>
            <a:ext cx="2736304" cy="2736304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A1FB372-88A2-4EED-AEB2-9CB2167F2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94" y="2541307"/>
            <a:ext cx="4293096" cy="4293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43774-3CBC-4CDF-9216-5C24A9C4B8DE}"/>
              </a:ext>
            </a:extLst>
          </p:cNvPr>
          <p:cNvSpPr txBox="1"/>
          <p:nvPr/>
        </p:nvSpPr>
        <p:spPr>
          <a:xfrm>
            <a:off x="848544" y="414908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https://www.jennyscience.ch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E98D3-EEA7-4017-985A-77CE7D7550FD}"/>
              </a:ext>
            </a:extLst>
          </p:cNvPr>
          <p:cNvSpPr txBox="1"/>
          <p:nvPr/>
        </p:nvSpPr>
        <p:spPr>
          <a:xfrm>
            <a:off x="4952205" y="1416050"/>
            <a:ext cx="4456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solidFill>
                  <a:schemeClr val="tx1"/>
                </a:solidFill>
              </a:rPr>
              <a:t>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EtherCAT</a:t>
            </a:r>
            <a:br>
              <a:rPr lang="fr-CH" dirty="0">
                <a:solidFill>
                  <a:schemeClr val="tx1"/>
                </a:solidFill>
              </a:rPr>
            </a:br>
            <a:r>
              <a:rPr lang="fr-CH" dirty="0">
                <a:solidFill>
                  <a:schemeClr val="tx1"/>
                </a:solidFill>
              </a:rPr>
              <a:t>POWERLINK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CANopen</a:t>
            </a: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EtherNet</a:t>
            </a:r>
            <a:r>
              <a:rPr lang="fr-CH" dirty="0">
                <a:solidFill>
                  <a:schemeClr val="tx1"/>
                </a:solidFill>
              </a:rPr>
              <a:t>/IP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PROFINET</a:t>
            </a:r>
          </a:p>
        </p:txBody>
      </p:sp>
    </p:spTree>
    <p:extLst>
      <p:ext uri="{BB962C8B-B14F-4D97-AF65-F5344CB8AC3E}">
        <p14:creationId xmlns:p14="http://schemas.microsoft.com/office/powerpoint/2010/main" val="136571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9E57-0767-7FB8-E7A6-8DB763549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82396B3-620D-09A2-66A6-2F108DA0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Histoire</a:t>
            </a:r>
            <a:endParaRPr lang="en-GB" dirty="0"/>
          </a:p>
        </p:txBody>
      </p:sp>
      <p:pic>
        <p:nvPicPr>
          <p:cNvPr id="9" name="Image 8" descr="Une image contenant texte">
            <a:extLst>
              <a:ext uri="{FF2B5EF4-FFF2-40B4-BE49-F238E27FC236}">
                <a16:creationId xmlns:a16="http://schemas.microsoft.com/office/drawing/2014/main" id="{A74D41A1-2A8A-1776-C6BF-55668AC2F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1443037"/>
            <a:ext cx="7096125" cy="39719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9F4478F-451F-B946-6B30-E3D53A040FA4}"/>
              </a:ext>
            </a:extLst>
          </p:cNvPr>
          <p:cNvSpPr txBox="1"/>
          <p:nvPr/>
        </p:nvSpPr>
        <p:spPr>
          <a:xfrm>
            <a:off x="776536" y="5661248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tx1"/>
                </a:solidFill>
              </a:rPr>
              <a:t>Source </a:t>
            </a:r>
            <a:r>
              <a:rPr lang="fr-CH" sz="1200" i="1" dirty="0">
                <a:solidFill>
                  <a:schemeClr val="tx1"/>
                </a:solidFill>
              </a:rPr>
              <a:t>Wiki</a:t>
            </a:r>
            <a:endParaRPr lang="en-GB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8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CDED-0D06-4C3C-B7F7-65299C50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Choisi son matériel (2)</a:t>
            </a:r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5AC0459A-0A02-4270-85AB-72282B53FE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3861048"/>
            <a:ext cx="2752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MB+">
            <a:extLst>
              <a:ext uri="{FF2B5EF4-FFF2-40B4-BE49-F238E27FC236}">
                <a16:creationId xmlns:a16="http://schemas.microsoft.com/office/drawing/2014/main" id="{EE161BA4-37DB-40A9-BC7C-DA9175D58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058555"/>
            <a:ext cx="21812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094537-6B6C-4FDE-AEDD-E1E4A08AD8F6}"/>
              </a:ext>
            </a:extLst>
          </p:cNvPr>
          <p:cNvSpPr txBox="1"/>
          <p:nvPr/>
        </p:nvSpPr>
        <p:spPr>
          <a:xfrm>
            <a:off x="1408187" y="4294375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https://www.etel.ch/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AB120-FF0B-4846-ABAE-03AE65282E25}"/>
              </a:ext>
            </a:extLst>
          </p:cNvPr>
          <p:cNvSpPr txBox="1"/>
          <p:nvPr/>
        </p:nvSpPr>
        <p:spPr>
          <a:xfrm>
            <a:off x="4736976" y="2058555"/>
            <a:ext cx="4176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solidFill>
                  <a:schemeClr val="tx1"/>
                </a:solidFill>
              </a:rPr>
              <a:t>Protocols</a:t>
            </a:r>
            <a:r>
              <a:rPr lang="fr-CH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ETEL </a:t>
            </a:r>
            <a:r>
              <a:rPr lang="fr-CH" dirty="0" err="1">
                <a:solidFill>
                  <a:schemeClr val="tx1"/>
                </a:solidFill>
              </a:rPr>
              <a:t>TransnET</a:t>
            </a: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EtherCAT</a:t>
            </a: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Ethernet TCP/IP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USB...</a:t>
            </a:r>
          </a:p>
        </p:txBody>
      </p:sp>
    </p:spTree>
    <p:extLst>
      <p:ext uri="{BB962C8B-B14F-4D97-AF65-F5344CB8AC3E}">
        <p14:creationId xmlns:p14="http://schemas.microsoft.com/office/powerpoint/2010/main" val="436019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7B3B-E1E9-4CD4-AE97-17665794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Choisir son matériel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8A81E-7C11-404D-8626-E34E345E8E68}"/>
              </a:ext>
            </a:extLst>
          </p:cNvPr>
          <p:cNvSpPr txBox="1"/>
          <p:nvPr/>
        </p:nvSpPr>
        <p:spPr>
          <a:xfrm>
            <a:off x="4708793" y="2204864"/>
            <a:ext cx="3837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https://connect.cognex.com</a:t>
            </a:r>
          </a:p>
        </p:txBody>
      </p:sp>
      <p:pic>
        <p:nvPicPr>
          <p:cNvPr id="2050" name="Picture 2" descr="Vision System Modularity and Integration | Cognex">
            <a:extLst>
              <a:ext uri="{FF2B5EF4-FFF2-40B4-BE49-F238E27FC236}">
                <a16:creationId xmlns:a16="http://schemas.microsoft.com/office/drawing/2014/main" id="{E6B5A11D-2876-4B49-BB62-1ED12844E4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00808"/>
            <a:ext cx="3932629" cy="280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AF332-9D3C-478C-9372-61E69629E086}"/>
              </a:ext>
            </a:extLst>
          </p:cNvPr>
          <p:cNvSpPr txBox="1"/>
          <p:nvPr/>
        </p:nvSpPr>
        <p:spPr>
          <a:xfrm>
            <a:off x="5569779" y="3429000"/>
            <a:ext cx="3559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err="1">
                <a:solidFill>
                  <a:schemeClr val="tx1"/>
                </a:solidFill>
              </a:rPr>
              <a:t>Protocols</a:t>
            </a:r>
            <a:endParaRPr lang="fr-CH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Modbus TCP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EtherNet</a:t>
            </a:r>
            <a:r>
              <a:rPr lang="fr-CH" dirty="0">
                <a:solidFill>
                  <a:schemeClr val="tx1"/>
                </a:solidFill>
              </a:rPr>
              <a:t>/IP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ProfiNet</a:t>
            </a: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Powerlink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EtherCAT</a:t>
            </a:r>
            <a:endParaRPr lang="fr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51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9113-020D-4F6E-A02A-325476E8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Choisi son matériel (4)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D1EDD1-695A-49C0-99A4-20593C6E8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772816"/>
            <a:ext cx="3505200" cy="2667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284884-2476-4B9D-9B23-C7FB2B85EA6F}"/>
              </a:ext>
            </a:extLst>
          </p:cNvPr>
          <p:cNvSpPr txBox="1"/>
          <p:nvPr/>
        </p:nvSpPr>
        <p:spPr>
          <a:xfrm>
            <a:off x="5169024" y="23488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https://www.contrinex.com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1E3FF-789D-C88B-505F-55059EAA5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832" y="3120343"/>
            <a:ext cx="1628800" cy="16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23C15-76E3-68A0-878D-A83C8BD111E5}"/>
              </a:ext>
            </a:extLst>
          </p:cNvPr>
          <p:cNvSpPr txBox="1"/>
          <p:nvPr/>
        </p:nvSpPr>
        <p:spPr>
          <a:xfrm>
            <a:off x="5457056" y="4612664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13.56 MHz Transponder Basic 2000 Bytes Ø 20 mm</a:t>
            </a:r>
            <a:endParaRPr lang="fr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195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A12D-A013-4777-8704-5041D644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Choisir son matériel (6)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16591-3BF6-4CFF-BC6D-FE6EF4532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J’ai besoin d’un appareil qui ne supporte pas mon bus de terrain.</a:t>
            </a:r>
          </a:p>
          <a:p>
            <a:r>
              <a:rPr lang="fr-CH" dirty="0"/>
              <a:t>… Option 1	</a:t>
            </a:r>
            <a:r>
              <a:rPr lang="fr-CH" dirty="0">
                <a:sym typeface="Wingdings" panose="05000000000000000000" pitchFamily="2" charset="2"/>
              </a:rPr>
              <a:t> Cours microcontrôleurs.</a:t>
            </a:r>
          </a:p>
          <a:p>
            <a:r>
              <a:rPr lang="fr-CH" dirty="0">
                <a:sym typeface="Wingdings" panose="05000000000000000000" pitchFamily="2" charset="2"/>
              </a:rPr>
              <a:t>…	Option 2  100’000 </a:t>
            </a:r>
            <a:r>
              <a:rPr lang="fr-CH" dirty="0" err="1">
                <a:sym typeface="Wingdings" panose="05000000000000000000" pitchFamily="2" charset="2"/>
              </a:rPr>
              <a:t>chf</a:t>
            </a:r>
            <a:r>
              <a:rPr lang="fr-CH" dirty="0">
                <a:sym typeface="Wingdings" panose="05000000000000000000" pitchFamily="2" charset="2"/>
              </a:rPr>
              <a:t>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54306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5F93-92A5-4868-B388-070B70BB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Exemple Sercos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1962-8431-410E-8F3D-2F630054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Configuration temps de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C243D-791B-43A7-967A-0554B8DD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2276873"/>
            <a:ext cx="4459030" cy="2055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E1B0A-F0E8-4471-9C8D-653EA991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35" y="4149080"/>
            <a:ext cx="4459030" cy="16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64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36FC-5969-44BB-95EE-E1484E8B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400" dirty="0"/>
              <a:t>Exemple Sercos (2)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C55CB-3E18-45C5-B56A-B1084C3F9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Configuration paquets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FBE20-388F-41F4-93B4-876EC67E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57" y="2312205"/>
            <a:ext cx="4423925" cy="2988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5AC76-2160-428F-B3F9-4CFF346A3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40" y="2780928"/>
            <a:ext cx="4459030" cy="3102265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3C6CC38-E882-4D42-B100-0041815BB4C5}"/>
              </a:ext>
            </a:extLst>
          </p:cNvPr>
          <p:cNvSpPr/>
          <p:nvPr/>
        </p:nvSpPr>
        <p:spPr bwMode="auto">
          <a:xfrm>
            <a:off x="4558312" y="1305445"/>
            <a:ext cx="1762840" cy="817848"/>
          </a:xfrm>
          <a:prstGeom prst="wedgeEllipseCallout">
            <a:avLst>
              <a:gd name="adj1" fmla="val -88505"/>
              <a:gd name="adj2" fmla="val 194591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Master to Slave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DF55B3D-8F48-4365-894E-5A038DDE0E5F}"/>
              </a:ext>
            </a:extLst>
          </p:cNvPr>
          <p:cNvSpPr/>
          <p:nvPr/>
        </p:nvSpPr>
        <p:spPr bwMode="auto">
          <a:xfrm>
            <a:off x="7615019" y="1196039"/>
            <a:ext cx="1762840" cy="817848"/>
          </a:xfrm>
          <a:prstGeom prst="wedgeEllipseCallout">
            <a:avLst>
              <a:gd name="adj1" fmla="val -37175"/>
              <a:gd name="adj2" fmla="val 276116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Slave to Master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23DA50-5844-4F1C-B10F-241A3F09A607}"/>
              </a:ext>
            </a:extLst>
          </p:cNvPr>
          <p:cNvSpPr/>
          <p:nvPr/>
        </p:nvSpPr>
        <p:spPr bwMode="auto">
          <a:xfrm>
            <a:off x="2144688" y="3154100"/>
            <a:ext cx="2664296" cy="1211004"/>
          </a:xfrm>
          <a:prstGeom prst="roundRect">
            <a:avLst/>
          </a:prstGeom>
          <a:noFill/>
          <a:ln w="698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4BAFD1-0D47-437A-9C8F-AFA75990810E}"/>
              </a:ext>
            </a:extLst>
          </p:cNvPr>
          <p:cNvSpPr/>
          <p:nvPr/>
        </p:nvSpPr>
        <p:spPr bwMode="auto">
          <a:xfrm>
            <a:off x="7069809" y="3759602"/>
            <a:ext cx="2664296" cy="1211004"/>
          </a:xfrm>
          <a:prstGeom prst="roundRect">
            <a:avLst/>
          </a:prstGeom>
          <a:noFill/>
          <a:ln w="698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02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572F-9B6C-48A4-B10C-7CCE626F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Exemple Sercos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1D75C-F23A-4C02-AA4B-1E7E2DC72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704" y="2132856"/>
            <a:ext cx="4603853" cy="272877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3CF2C3-2DCC-4CB0-8600-A33131F5495D}"/>
              </a:ext>
            </a:extLst>
          </p:cNvPr>
          <p:cNvSpPr/>
          <p:nvPr/>
        </p:nvSpPr>
        <p:spPr bwMode="auto">
          <a:xfrm>
            <a:off x="2360712" y="2132856"/>
            <a:ext cx="3384376" cy="399058"/>
          </a:xfrm>
          <a:prstGeom prst="round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8CD6C5-19DA-401B-9CED-497A3C737AF5}"/>
              </a:ext>
            </a:extLst>
          </p:cNvPr>
          <p:cNvSpPr/>
          <p:nvPr/>
        </p:nvSpPr>
        <p:spPr bwMode="auto">
          <a:xfrm>
            <a:off x="3085728" y="2992269"/>
            <a:ext cx="3384376" cy="399058"/>
          </a:xfrm>
          <a:prstGeom prst="round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C6B63B-640F-430E-8FC0-4C4FCE68094A}"/>
              </a:ext>
            </a:extLst>
          </p:cNvPr>
          <p:cNvSpPr txBox="1"/>
          <p:nvPr/>
        </p:nvSpPr>
        <p:spPr>
          <a:xfrm>
            <a:off x="1064568" y="5013176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La taille des télégrammes est limitées. Plus les télégrammes sont courts, plus il sera possible d’avoir un temps de cycle rapide (Sercos 250 us </a:t>
            </a:r>
            <a:r>
              <a:rPr lang="fr-CH" dirty="0">
                <a:solidFill>
                  <a:schemeClr val="tx1"/>
                </a:solidFill>
                <a:sym typeface="Wingdings" panose="05000000000000000000" pitchFamily="2" charset="2"/>
              </a:rPr>
              <a:t> Boucle de vitesse des moteurs</a:t>
            </a:r>
            <a:r>
              <a:rPr lang="fr-CH" dirty="0">
                <a:solidFill>
                  <a:schemeClr val="tx1"/>
                </a:solidFill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92502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9436-E49B-4782-87C1-2BDD1745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 Sercos (4)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2F4C-25BA-4585-B416-A65A630D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Multiplexage de signaux binaires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D0E9F-B110-4EC9-B66B-6FA3B464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8" y="2204864"/>
            <a:ext cx="4542875" cy="2812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A1881-D2B3-4918-85B9-AF2880C8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28" y="3284984"/>
            <a:ext cx="4558120" cy="27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7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BD82-857C-4BAB-A016-E6F1C80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75984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CDC5089-3A59-032A-59F3-D24AD6A9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NC</a:t>
            </a:r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995AC1F-BE73-652C-DE7A-A7FF245C2412}"/>
              </a:ext>
            </a:extLst>
          </p:cNvPr>
          <p:cNvSpPr txBox="1"/>
          <p:nvPr/>
        </p:nvSpPr>
        <p:spPr>
          <a:xfrm>
            <a:off x="4736976" y="610449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>
                <a:solidFill>
                  <a:schemeClr val="tx1"/>
                </a:solidFill>
              </a:rPr>
              <a:t>Source </a:t>
            </a:r>
            <a:r>
              <a:rPr lang="fr-CH" sz="1200" i="1" dirty="0" err="1">
                <a:solidFill>
                  <a:schemeClr val="tx1"/>
                </a:solidFill>
              </a:rPr>
              <a:t>www.assemblymag.com</a:t>
            </a:r>
            <a:endParaRPr lang="en-GB" sz="1200" i="1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7A68F08-A621-E14F-A61D-A1A9998F2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1" t="12887" r="13041" b="516"/>
          <a:stretch/>
        </p:blipFill>
        <p:spPr>
          <a:xfrm>
            <a:off x="1928664" y="1484783"/>
            <a:ext cx="6192688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4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CDC5089-3A59-032A-59F3-D24AD6A9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Actuel</a:t>
            </a:r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995AC1F-BE73-652C-DE7A-A7FF245C2412}"/>
              </a:ext>
            </a:extLst>
          </p:cNvPr>
          <p:cNvSpPr txBox="1"/>
          <p:nvPr/>
        </p:nvSpPr>
        <p:spPr>
          <a:xfrm>
            <a:off x="4736976" y="610449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>
                <a:solidFill>
                  <a:schemeClr val="tx1"/>
                </a:solidFill>
              </a:rPr>
              <a:t>Source </a:t>
            </a:r>
            <a:r>
              <a:rPr lang="fr-CH" sz="1200" i="1" dirty="0" err="1">
                <a:solidFill>
                  <a:schemeClr val="tx1"/>
                </a:solidFill>
              </a:rPr>
              <a:t>www.linmot.com</a:t>
            </a:r>
            <a:endParaRPr lang="en-GB" sz="1200" i="1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E03F94-8A7E-791A-79A0-C65EE7609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95" t="10375" r="12900" b="7335"/>
          <a:stretch/>
        </p:blipFill>
        <p:spPr>
          <a:xfrm>
            <a:off x="2504728" y="1196752"/>
            <a:ext cx="576064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9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B830-DA5A-4230-9326-BB9F163C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800" dirty="0"/>
              <a:t>Machines – de l’ordre de la milliseconde</a:t>
            </a:r>
          </a:p>
        </p:txBody>
      </p:sp>
      <p:pic>
        <p:nvPicPr>
          <p:cNvPr id="5" name="Content Placeholder 4" descr="A picture containing device, miller&#10;&#10;Description automatically generated">
            <a:extLst>
              <a:ext uri="{FF2B5EF4-FFF2-40B4-BE49-F238E27FC236}">
                <a16:creationId xmlns:a16="http://schemas.microsoft.com/office/drawing/2014/main" id="{390CB089-3D17-43C4-8DE4-48E2CD159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40" y="1604963"/>
            <a:ext cx="8043333" cy="4524375"/>
          </a:xfrm>
        </p:spPr>
      </p:pic>
    </p:spTree>
    <p:extLst>
      <p:ext uri="{BB962C8B-B14F-4D97-AF65-F5344CB8AC3E}">
        <p14:creationId xmlns:p14="http://schemas.microsoft.com/office/powerpoint/2010/main" val="340976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05DFF9-7160-9A19-B500-B5B811FB0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Déterministique, </a:t>
            </a:r>
            <a:r>
              <a:rPr lang="fr-CH" dirty="0" err="1"/>
              <a:t>low</a:t>
            </a:r>
            <a:r>
              <a:rPr lang="fr-CH" dirty="0"/>
              <a:t> </a:t>
            </a:r>
            <a:r>
              <a:rPr lang="fr-CH" dirty="0" err="1"/>
              <a:t>jitter</a:t>
            </a:r>
            <a:endParaRPr lang="fr-CH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4B6E7F3-17EE-67FB-6DEC-1F23C6316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8717" y="1604963"/>
            <a:ext cx="6266978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A84DA-6B04-4D20-B2FD-8940692C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Motion Control</a:t>
            </a:r>
            <a:endParaRPr lang="en-GB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AFA7CAA-4685-40A7-AF52-21779D4B3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123" y="2135328"/>
            <a:ext cx="3143250" cy="1428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C32B3D3-2318-4616-961B-F54F8C9CB474}"/>
              </a:ext>
            </a:extLst>
          </p:cNvPr>
          <p:cNvSpPr txBox="1"/>
          <p:nvPr/>
        </p:nvSpPr>
        <p:spPr>
          <a:xfrm>
            <a:off x="1905369" y="2451601"/>
            <a:ext cx="1751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/>
                </a:solidFill>
              </a:rPr>
              <a:t>www.motioncontroltips.com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73BAA21-C604-4D2C-800C-5CBF80CE4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80" y="1569384"/>
            <a:ext cx="4624189" cy="18768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2B01CAA-8422-4D10-A4FD-2994BC00CBAF}"/>
              </a:ext>
            </a:extLst>
          </p:cNvPr>
          <p:cNvSpPr txBox="1"/>
          <p:nvPr/>
        </p:nvSpPr>
        <p:spPr>
          <a:xfrm>
            <a:off x="7437611" y="3484179"/>
            <a:ext cx="1751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/>
                </a:solidFill>
              </a:rPr>
              <a:t>www.researchgate.net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70CF1E-D828-4E5A-8746-E32214A2F9F6}"/>
              </a:ext>
            </a:extLst>
          </p:cNvPr>
          <p:cNvSpPr txBox="1"/>
          <p:nvPr/>
        </p:nvSpPr>
        <p:spPr>
          <a:xfrm>
            <a:off x="5529064" y="4653136"/>
            <a:ext cx="1751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/>
                </a:solidFill>
              </a:rPr>
              <a:t>www.researchgate.net</a:t>
            </a:r>
          </a:p>
        </p:txBody>
      </p:sp>
      <p:sp>
        <p:nvSpPr>
          <p:cNvPr id="11" name="Légende : flèche courbée 10">
            <a:extLst>
              <a:ext uri="{FF2B5EF4-FFF2-40B4-BE49-F238E27FC236}">
                <a16:creationId xmlns:a16="http://schemas.microsoft.com/office/drawing/2014/main" id="{8A6CA2DD-E0AB-48CB-A444-688570656FFA}"/>
              </a:ext>
            </a:extLst>
          </p:cNvPr>
          <p:cNvSpPr/>
          <p:nvPr/>
        </p:nvSpPr>
        <p:spPr bwMode="auto">
          <a:xfrm>
            <a:off x="2476607" y="1476921"/>
            <a:ext cx="1800687" cy="422643"/>
          </a:xfrm>
          <a:prstGeom prst="borderCallout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fr-CH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Mechanical</a:t>
            </a:r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 cam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" name="Légende : flèche courbée 11">
            <a:extLst>
              <a:ext uri="{FF2B5EF4-FFF2-40B4-BE49-F238E27FC236}">
                <a16:creationId xmlns:a16="http://schemas.microsoft.com/office/drawing/2014/main" id="{6F64B7B4-D7E3-4F19-B6AC-17FB67B82A23}"/>
              </a:ext>
            </a:extLst>
          </p:cNvPr>
          <p:cNvSpPr/>
          <p:nvPr/>
        </p:nvSpPr>
        <p:spPr bwMode="auto">
          <a:xfrm>
            <a:off x="4051862" y="3593394"/>
            <a:ext cx="1800687" cy="422643"/>
          </a:xfrm>
          <a:prstGeom prst="borderCallout2">
            <a:avLst>
              <a:gd name="adj1" fmla="val -6214"/>
              <a:gd name="adj2" fmla="val 104459"/>
              <a:gd name="adj3" fmla="val -56141"/>
              <a:gd name="adj4" fmla="val 120538"/>
              <a:gd name="adj5" fmla="val -116335"/>
              <a:gd name="adj6" fmla="val 13790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fr-CH" sz="16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Electronic</a:t>
            </a:r>
            <a:r>
              <a:rPr lang="fr-CH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cam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" name="Légende : flèche courbée 12">
            <a:extLst>
              <a:ext uri="{FF2B5EF4-FFF2-40B4-BE49-F238E27FC236}">
                <a16:creationId xmlns:a16="http://schemas.microsoft.com/office/drawing/2014/main" id="{96ECF3D8-8275-43AB-8BCA-9E3BB9AA7310}"/>
              </a:ext>
            </a:extLst>
          </p:cNvPr>
          <p:cNvSpPr/>
          <p:nvPr/>
        </p:nvSpPr>
        <p:spPr bwMode="auto">
          <a:xfrm>
            <a:off x="6200830" y="5583231"/>
            <a:ext cx="1800687" cy="42264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327"/>
              <a:gd name="adj6" fmla="val -422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fr-CH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Dynamic Control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42B44EB-6535-4971-80B5-F0AC010A5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75" y="4231531"/>
            <a:ext cx="2751981" cy="211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1146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HES_A4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CB3D8747-F1F6-4F34-BBC7-185BA085EC66}"/>
    </a:ext>
  </a:extLst>
</a:theme>
</file>

<file path=ppt/theme/theme2.xml><?xml version="1.0" encoding="utf-8"?>
<a:theme xmlns:a="http://schemas.openxmlformats.org/drawingml/2006/main" name="Thème Office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8A7274C5-4DA4-4B88-A5D7-9F64D5F502DC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1685</Words>
  <Application>Microsoft Office PowerPoint</Application>
  <PresentationFormat>Format A4 (210 x 297 mm)</PresentationFormat>
  <Paragraphs>227</Paragraphs>
  <Slides>48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Times New Roman</vt:lpstr>
      <vt:lpstr>Wingdings</vt:lpstr>
      <vt:lpstr>PowerPoint_HES_A4</vt:lpstr>
      <vt:lpstr>Thème Office</vt:lpstr>
      <vt:lpstr>AutB, Base Automation</vt:lpstr>
      <vt:lpstr>Cédric Lenoir</vt:lpstr>
      <vt:lpstr>Planification fin du semestre</vt:lpstr>
      <vt:lpstr>Histoire</vt:lpstr>
      <vt:lpstr>NC</vt:lpstr>
      <vt:lpstr>Actuel</vt:lpstr>
      <vt:lpstr>Machines – de l’ordre de la milliseconde</vt:lpstr>
      <vt:lpstr>Déterministique, low jitter</vt:lpstr>
      <vt:lpstr>Motion Control</vt:lpstr>
      <vt:lpstr>Trajectory, position, velocity</vt:lpstr>
      <vt:lpstr>Trajectory, acceleration, jerk</vt:lpstr>
      <vt:lpstr>Low Latency</vt:lpstr>
      <vt:lpstr>Réseaux</vt:lpstr>
      <vt:lpstr>Real-Time dépend du point de vue</vt:lpstr>
      <vt:lpstr>Process – de l’ordre de la seconde</vt:lpstr>
      <vt:lpstr>Architecture</vt:lpstr>
      <vt:lpstr>Labo 23N.411</vt:lpstr>
      <vt:lpstr>Histoire</vt:lpstr>
      <vt:lpstr>La guerre des réseaux</vt:lpstr>
      <vt:lpstr>Production and process level </vt:lpstr>
      <vt:lpstr>Standard OSI Model</vt:lpstr>
      <vt:lpstr>Réseau sur base TCP</vt:lpstr>
      <vt:lpstr>7 Application</vt:lpstr>
      <vt:lpstr>6 Présentation</vt:lpstr>
      <vt:lpstr>5 Session</vt:lpstr>
      <vt:lpstr>4 Transport</vt:lpstr>
      <vt:lpstr>3 Réseau</vt:lpstr>
      <vt:lpstr>2 Liaison de donnée</vt:lpstr>
      <vt:lpstr>1 Physique</vt:lpstr>
      <vt:lpstr>Digital Signal Processing</vt:lpstr>
      <vt:lpstr>Un exemple: CaVision</vt:lpstr>
      <vt:lpstr>Mécanisme Ethercat</vt:lpstr>
      <vt:lpstr>Sécurité</vt:lpstr>
      <vt:lpstr>Topologie</vt:lpstr>
      <vt:lpstr>Typical EtherCAT® Network</vt:lpstr>
      <vt:lpstr>PC standard comme Master ?</vt:lpstr>
      <vt:lpstr>Limitation</vt:lpstr>
      <vt:lpstr>Performance</vt:lpstr>
      <vt:lpstr>Choisir son matériel (1)</vt:lpstr>
      <vt:lpstr>Choisi son matériel (2)</vt:lpstr>
      <vt:lpstr>Choisir son matériel (3)</vt:lpstr>
      <vt:lpstr>Choisi son matériel (4)</vt:lpstr>
      <vt:lpstr>Choisir son matériel (6)</vt:lpstr>
      <vt:lpstr>Exemple Sercos (1)</vt:lpstr>
      <vt:lpstr>Exemple Sercos (2)</vt:lpstr>
      <vt:lpstr>Exemple Sercos (3)</vt:lpstr>
      <vt:lpstr>Exemple Sercos (4) 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Mct2 Automation</dc:title>
  <dc:creator>Lenoir Cédric</dc:creator>
  <cp:lastModifiedBy>Lenoir Cédric</cp:lastModifiedBy>
  <cp:revision>17</cp:revision>
  <dcterms:created xsi:type="dcterms:W3CDTF">2021-02-01T06:42:15Z</dcterms:created>
  <dcterms:modified xsi:type="dcterms:W3CDTF">2025-05-12T10:40:48Z</dcterms:modified>
</cp:coreProperties>
</file>